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22"/>
  </p:notesMasterIdLst>
  <p:sldIdLst>
    <p:sldId id="257" r:id="rId2"/>
    <p:sldId id="262" r:id="rId3"/>
    <p:sldId id="258" r:id="rId4"/>
    <p:sldId id="273" r:id="rId5"/>
    <p:sldId id="344" r:id="rId6"/>
    <p:sldId id="345" r:id="rId7"/>
    <p:sldId id="285" r:id="rId8"/>
    <p:sldId id="282" r:id="rId9"/>
    <p:sldId id="283" r:id="rId10"/>
    <p:sldId id="284" r:id="rId11"/>
    <p:sldId id="286" r:id="rId12"/>
    <p:sldId id="287" r:id="rId13"/>
    <p:sldId id="288" r:id="rId14"/>
    <p:sldId id="274" r:id="rId15"/>
    <p:sldId id="290" r:id="rId16"/>
    <p:sldId id="289" r:id="rId17"/>
    <p:sldId id="271" r:id="rId18"/>
    <p:sldId id="309" r:id="rId19"/>
    <p:sldId id="272" r:id="rId20"/>
    <p:sldId id="275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39" autoAdjust="0"/>
    <p:restoredTop sz="94585"/>
  </p:normalViewPr>
  <p:slideViewPr>
    <p:cSldViewPr snapToGrid="0" snapToObjects="1">
      <p:cViewPr varScale="1">
        <p:scale>
          <a:sx n="77" d="100"/>
          <a:sy n="77" d="100"/>
        </p:scale>
        <p:origin x="76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75F7F6-DD01-4746-93EA-E97D0BF72225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14A59F-7BA0-8242-A20E-4457C64B93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4975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Words</a:t>
            </a:r>
          </a:p>
          <a:p>
            <a:r>
              <a:rPr lang="en-US" dirty="0"/>
              <a:t>Words near other words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8DF595-F49B-C647-8466-EA4C0261C70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1963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8DF595-F49B-C647-8466-EA4C0261C70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9087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8DF595-F49B-C647-8466-EA4C0261C70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968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50989-1B8E-B045-B075-40109DBD8F61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38FF7-7EC6-2344-9F7F-7FD1FD432D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33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50989-1B8E-B045-B075-40109DBD8F61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38FF7-7EC6-2344-9F7F-7FD1FD432D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9864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50989-1B8E-B045-B075-40109DBD8F61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38FF7-7EC6-2344-9F7F-7FD1FD432D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6391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50989-1B8E-B045-B075-40109DBD8F61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38FF7-7EC6-2344-9F7F-7FD1FD432D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0714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50989-1B8E-B045-B075-40109DBD8F61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38FF7-7EC6-2344-9F7F-7FD1FD432D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0799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50989-1B8E-B045-B075-40109DBD8F61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38FF7-7EC6-2344-9F7F-7FD1FD432D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9502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50989-1B8E-B045-B075-40109DBD8F61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38FF7-7EC6-2344-9F7F-7FD1FD432D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1253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50989-1B8E-B045-B075-40109DBD8F61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38FF7-7EC6-2344-9F7F-7FD1FD432D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8312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50989-1B8E-B045-B075-40109DBD8F61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38FF7-7EC6-2344-9F7F-7FD1FD432D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653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50989-1B8E-B045-B075-40109DBD8F61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38FF7-7EC6-2344-9F7F-7FD1FD432D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0043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50989-1B8E-B045-B075-40109DBD8F61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38FF7-7EC6-2344-9F7F-7FD1FD432D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1795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750989-1B8E-B045-B075-40109DBD8F61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838FF7-7EC6-2344-9F7F-7FD1FD432D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445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public.tableau.com/views/Election2016-SpeechAnalysis/Newspaper?:embed=y&amp;:display_count=yes&amp;:toolbar=no&amp;:showVizHome=no" TargetMode="External"/><Relationship Id="rId2" Type="http://schemas.openxmlformats.org/officeDocument/2006/relationships/hyperlink" Target="https://fathom.info/traces/" TargetMode="Externa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books.google.com/ngrams/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public.tableau.com/profile/rody.zakovich#!/vizhome/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iblegateway.com/blog/2011/10/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criminalintent.org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245809"/>
            <a:ext cx="9144000" cy="1564716"/>
          </a:xfrm>
        </p:spPr>
        <p:txBody>
          <a:bodyPr>
            <a:normAutofit/>
          </a:bodyPr>
          <a:lstStyle/>
          <a:p>
            <a:pPr algn="l"/>
            <a:r>
              <a:rPr lang="en-US" sz="4800"/>
              <a:t>Text Analysis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47050"/>
            <a:ext cx="9144000" cy="572583"/>
          </a:xfrm>
        </p:spPr>
        <p:txBody>
          <a:bodyPr>
            <a:normAutofit/>
          </a:bodyPr>
          <a:lstStyle/>
          <a:p>
            <a:pPr algn="l"/>
            <a:r>
              <a:rPr lang="en-US" sz="500" dirty="0"/>
              <a:t>Introduction to Data Visualization</a:t>
            </a:r>
          </a:p>
          <a:p>
            <a:pPr algn="l"/>
            <a:r>
              <a:rPr lang="en-US" sz="500" dirty="0"/>
              <a:t>The Graduate Center at CUNY</a:t>
            </a:r>
          </a:p>
          <a:p>
            <a:pPr algn="l"/>
            <a:r>
              <a:rPr lang="en-US" sz="500" dirty="0"/>
              <a:t>Michelle A. McSweeney</a:t>
            </a:r>
          </a:p>
        </p:txBody>
      </p:sp>
      <p:sp>
        <p:nvSpPr>
          <p:cNvPr id="8" name="Freeform 14">
            <a:extLst>
              <a:ext uri="{FF2B5EF4-FFF2-40B4-BE49-F238E27FC236}">
                <a16:creationId xmlns:a16="http://schemas.microsoft.com/office/drawing/2014/main" id="{C66F2F30-5DC0-44A0-BFA6-E12F46ED16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5920619" cy="2130951"/>
          </a:xfrm>
          <a:custGeom>
            <a:avLst/>
            <a:gdLst>
              <a:gd name="connsiteX0" fmla="*/ 0 w 5920619"/>
              <a:gd name="connsiteY0" fmla="*/ 0 h 2130951"/>
              <a:gd name="connsiteX1" fmla="*/ 3191370 w 5920619"/>
              <a:gd name="connsiteY1" fmla="*/ 0 h 2130951"/>
              <a:gd name="connsiteX2" fmla="*/ 3346315 w 5920619"/>
              <a:gd name="connsiteY2" fmla="*/ 0 h 2130951"/>
              <a:gd name="connsiteX3" fmla="*/ 5920619 w 5920619"/>
              <a:gd name="connsiteY3" fmla="*/ 0 h 2130951"/>
              <a:gd name="connsiteX4" fmla="*/ 4936971 w 5920619"/>
              <a:gd name="connsiteY4" fmla="*/ 2130951 h 2130951"/>
              <a:gd name="connsiteX5" fmla="*/ 0 w 5920619"/>
              <a:gd name="connsiteY5" fmla="*/ 2130951 h 2130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20619" h="2130951">
                <a:moveTo>
                  <a:pt x="0" y="0"/>
                </a:moveTo>
                <a:lnTo>
                  <a:pt x="3191370" y="0"/>
                </a:lnTo>
                <a:lnTo>
                  <a:pt x="3346315" y="0"/>
                </a:lnTo>
                <a:lnTo>
                  <a:pt x="5920619" y="0"/>
                </a:lnTo>
                <a:lnTo>
                  <a:pt x="4936971" y="2130951"/>
                </a:lnTo>
                <a:lnTo>
                  <a:pt x="0" y="2130951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Freeform 21">
            <a:extLst>
              <a:ext uri="{FF2B5EF4-FFF2-40B4-BE49-F238E27FC236}">
                <a16:creationId xmlns:a16="http://schemas.microsoft.com/office/drawing/2014/main" id="{85872F57-7F42-4F97-8391-DDC8D0054C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97839" y="0"/>
            <a:ext cx="7094160" cy="2130952"/>
          </a:xfrm>
          <a:custGeom>
            <a:avLst/>
            <a:gdLst>
              <a:gd name="connsiteX0" fmla="*/ 4417853 w 7094160"/>
              <a:gd name="connsiteY0" fmla="*/ 0 h 2130952"/>
              <a:gd name="connsiteX1" fmla="*/ 7094160 w 7094160"/>
              <a:gd name="connsiteY1" fmla="*/ 0 h 2130952"/>
              <a:gd name="connsiteX2" fmla="*/ 7094160 w 7094160"/>
              <a:gd name="connsiteY2" fmla="*/ 2130552 h 2130952"/>
              <a:gd name="connsiteX3" fmla="*/ 5920619 w 7094160"/>
              <a:gd name="connsiteY3" fmla="*/ 2130552 h 2130952"/>
              <a:gd name="connsiteX4" fmla="*/ 5920619 w 7094160"/>
              <a:gd name="connsiteY4" fmla="*/ 2130952 h 2130952"/>
              <a:gd name="connsiteX5" fmla="*/ 2729249 w 7094160"/>
              <a:gd name="connsiteY5" fmla="*/ 2130952 h 2130952"/>
              <a:gd name="connsiteX6" fmla="*/ 2574304 w 7094160"/>
              <a:gd name="connsiteY6" fmla="*/ 2130952 h 2130952"/>
              <a:gd name="connsiteX7" fmla="*/ 0 w 7094160"/>
              <a:gd name="connsiteY7" fmla="*/ 2130952 h 2130952"/>
              <a:gd name="connsiteX8" fmla="*/ 983648 w 7094160"/>
              <a:gd name="connsiteY8" fmla="*/ 1 h 2130952"/>
              <a:gd name="connsiteX9" fmla="*/ 4417853 w 7094160"/>
              <a:gd name="connsiteY9" fmla="*/ 1 h 2130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094160" h="2130952">
                <a:moveTo>
                  <a:pt x="4417853" y="0"/>
                </a:moveTo>
                <a:lnTo>
                  <a:pt x="7094160" y="0"/>
                </a:lnTo>
                <a:lnTo>
                  <a:pt x="7094160" y="2130552"/>
                </a:lnTo>
                <a:lnTo>
                  <a:pt x="5920619" y="2130552"/>
                </a:lnTo>
                <a:lnTo>
                  <a:pt x="5920619" y="2130952"/>
                </a:lnTo>
                <a:lnTo>
                  <a:pt x="2729249" y="2130952"/>
                </a:lnTo>
                <a:lnTo>
                  <a:pt x="2574304" y="2130952"/>
                </a:lnTo>
                <a:lnTo>
                  <a:pt x="0" y="2130952"/>
                </a:lnTo>
                <a:lnTo>
                  <a:pt x="983648" y="1"/>
                </a:lnTo>
                <a:lnTo>
                  <a:pt x="4417853" y="1"/>
                </a:lnTo>
                <a:close/>
              </a:path>
            </a:pathLst>
          </a:custGeom>
          <a:solidFill>
            <a:srgbClr val="7F7F7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04DC2037-48A0-4F22-B9D4-8EAEBC780A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149721" y="4682920"/>
            <a:ext cx="4522796" cy="2175080"/>
          </a:xfrm>
          <a:custGeom>
            <a:avLst/>
            <a:gdLst>
              <a:gd name="connsiteX0" fmla="*/ 3515449 w 4522796"/>
              <a:gd name="connsiteY0" fmla="*/ 0 h 2175080"/>
              <a:gd name="connsiteX1" fmla="*/ 0 w 4522796"/>
              <a:gd name="connsiteY1" fmla="*/ 0 h 2175080"/>
              <a:gd name="connsiteX2" fmla="*/ 0 w 4522796"/>
              <a:gd name="connsiteY2" fmla="*/ 2175080 h 2175080"/>
              <a:gd name="connsiteX3" fmla="*/ 4522796 w 4522796"/>
              <a:gd name="connsiteY3" fmla="*/ 2175080 h 2175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22796" h="2175080">
                <a:moveTo>
                  <a:pt x="3515449" y="0"/>
                </a:moveTo>
                <a:lnTo>
                  <a:pt x="0" y="0"/>
                </a:lnTo>
                <a:lnTo>
                  <a:pt x="0" y="2175080"/>
                </a:lnTo>
                <a:lnTo>
                  <a:pt x="4522796" y="217508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b="1"/>
          </a:p>
        </p:txBody>
      </p:sp>
      <p:sp>
        <p:nvSpPr>
          <p:cNvPr id="14" name="Freeform 22">
            <a:extLst>
              <a:ext uri="{FF2B5EF4-FFF2-40B4-BE49-F238E27FC236}">
                <a16:creationId xmlns:a16="http://schemas.microsoft.com/office/drawing/2014/main" id="{0006CBFD-ADA0-43D1-9332-9C34CA1C76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66810" y="4682920"/>
            <a:ext cx="5925190" cy="2175080"/>
          </a:xfrm>
          <a:custGeom>
            <a:avLst/>
            <a:gdLst>
              <a:gd name="connsiteX0" fmla="*/ 1007347 w 5925190"/>
              <a:gd name="connsiteY0" fmla="*/ 0 h 2175080"/>
              <a:gd name="connsiteX1" fmla="*/ 5925190 w 5925190"/>
              <a:gd name="connsiteY1" fmla="*/ 0 h 2175080"/>
              <a:gd name="connsiteX2" fmla="*/ 5925190 w 5925190"/>
              <a:gd name="connsiteY2" fmla="*/ 2175080 h 2175080"/>
              <a:gd name="connsiteX3" fmla="*/ 0 w 5925190"/>
              <a:gd name="connsiteY3" fmla="*/ 2175080 h 2175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25190" h="2175080">
                <a:moveTo>
                  <a:pt x="1007347" y="0"/>
                </a:moveTo>
                <a:lnTo>
                  <a:pt x="5925190" y="0"/>
                </a:lnTo>
                <a:lnTo>
                  <a:pt x="5925190" y="2175080"/>
                </a:lnTo>
                <a:lnTo>
                  <a:pt x="0" y="217508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Freeform 25">
            <a:extLst>
              <a:ext uri="{FF2B5EF4-FFF2-40B4-BE49-F238E27FC236}">
                <a16:creationId xmlns:a16="http://schemas.microsoft.com/office/drawing/2014/main" id="{2B931666-F28F-45F3-A074-66D2272D58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682920"/>
            <a:ext cx="7114535" cy="2175080"/>
          </a:xfrm>
          <a:custGeom>
            <a:avLst/>
            <a:gdLst>
              <a:gd name="connsiteX0" fmla="*/ 0 w 7114535"/>
              <a:gd name="connsiteY0" fmla="*/ 0 h 2175080"/>
              <a:gd name="connsiteX1" fmla="*/ 1189345 w 7114535"/>
              <a:gd name="connsiteY1" fmla="*/ 0 h 2175080"/>
              <a:gd name="connsiteX2" fmla="*/ 7114535 w 7114535"/>
              <a:gd name="connsiteY2" fmla="*/ 0 h 2175080"/>
              <a:gd name="connsiteX3" fmla="*/ 6107188 w 7114535"/>
              <a:gd name="connsiteY3" fmla="*/ 2175080 h 2175080"/>
              <a:gd name="connsiteX4" fmla="*/ 1189345 w 7114535"/>
              <a:gd name="connsiteY4" fmla="*/ 2175080 h 2175080"/>
              <a:gd name="connsiteX5" fmla="*/ 0 w 7114535"/>
              <a:gd name="connsiteY5" fmla="*/ 2175080 h 2175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4535" h="2175080">
                <a:moveTo>
                  <a:pt x="0" y="0"/>
                </a:moveTo>
                <a:lnTo>
                  <a:pt x="1189345" y="0"/>
                </a:lnTo>
                <a:lnTo>
                  <a:pt x="7114535" y="0"/>
                </a:lnTo>
                <a:lnTo>
                  <a:pt x="6107188" y="2175080"/>
                </a:lnTo>
                <a:lnTo>
                  <a:pt x="1189345" y="2175080"/>
                </a:lnTo>
                <a:lnTo>
                  <a:pt x="0" y="2175080"/>
                </a:lnTo>
                <a:close/>
              </a:path>
            </a:pathLst>
          </a:custGeom>
          <a:solidFill>
            <a:srgbClr val="7F7F7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1260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Visualizing Text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Metadata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Darwin’s Origin of the Species Edits </a:t>
            </a:r>
            <a:r>
              <a:rPr lang="en-US" dirty="0">
                <a:hlinkClick r:id="rId2"/>
              </a:rPr>
              <a:t>https://fathom.info/traces/</a:t>
            </a:r>
            <a:endParaRPr lang="en-US" dirty="0"/>
          </a:p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Content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 Presidential Debates (n-grams) </a:t>
            </a:r>
            <a:r>
              <a:rPr lang="en-US" sz="1800" dirty="0">
                <a:hlinkClick r:id="rId3"/>
              </a:rPr>
              <a:t>https://public.tableau.com/views/Election2016-SpeechAnalysis/Newspaper?:embed=y&amp;:display_count=yes&amp;:toolbar=no&amp;:showVizHome=no</a:t>
            </a:r>
            <a:endParaRPr lang="en-US" sz="1800" dirty="0"/>
          </a:p>
          <a:p>
            <a:endParaRPr lang="en-US" sz="1800" dirty="0"/>
          </a:p>
          <a:p>
            <a:r>
              <a:rPr lang="en-US" sz="2000" dirty="0">
                <a:hlinkClick r:id="rId4"/>
              </a:rPr>
              <a:t>https://books.google.com/ngrams/</a:t>
            </a:r>
            <a:r>
              <a:rPr lang="en-US" sz="2000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82358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Metadata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Can usually be formatted for visualization with minimal cleaning</a:t>
            </a:r>
          </a:p>
          <a:p>
            <a:r>
              <a:rPr lang="en-US" dirty="0"/>
              <a:t>Categorical or Numerical</a:t>
            </a:r>
          </a:p>
          <a:p>
            <a:r>
              <a:rPr lang="en-US" dirty="0"/>
              <a:t>Tells a story about the text</a:t>
            </a:r>
          </a:p>
          <a:p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0211" y="847890"/>
            <a:ext cx="4053590" cy="5329074"/>
          </a:xfrm>
        </p:spPr>
      </p:pic>
      <p:sp>
        <p:nvSpPr>
          <p:cNvPr id="10" name="TextBox 9"/>
          <p:cNvSpPr txBox="1"/>
          <p:nvPr/>
        </p:nvSpPr>
        <p:spPr>
          <a:xfrm>
            <a:off x="8080902" y="6334780"/>
            <a:ext cx="39435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/>
              <a:t>Jørgen</a:t>
            </a:r>
            <a:r>
              <a:rPr lang="en-US" sz="1400" dirty="0"/>
              <a:t> Stamp </a:t>
            </a:r>
            <a:r>
              <a:rPr lang="en-US" sz="1400" dirty="0" err="1"/>
              <a:t>digitalbevaring.dk</a:t>
            </a:r>
            <a:r>
              <a:rPr lang="en-US" sz="1400" dirty="0"/>
              <a:t> CC BY 2.5 Denmark</a:t>
            </a:r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9197756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Working with Text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Some Cleaning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Word Counts/Frequencies</a:t>
            </a:r>
          </a:p>
          <a:p>
            <a:r>
              <a:rPr lang="en-US" dirty="0"/>
              <a:t>Offsets</a:t>
            </a:r>
          </a:p>
          <a:p>
            <a:r>
              <a:rPr lang="en-US" dirty="0"/>
              <a:t>N-grams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A Lot of Cleaning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Comparing two or more texts</a:t>
            </a:r>
          </a:p>
          <a:p>
            <a:r>
              <a:rPr lang="en-US" dirty="0"/>
              <a:t>Lexical Density/Diversity</a:t>
            </a:r>
          </a:p>
          <a:p>
            <a:r>
              <a:rPr lang="en-US" dirty="0"/>
              <a:t>N-grams</a:t>
            </a:r>
          </a:p>
          <a:p>
            <a:r>
              <a:rPr lang="en-US" dirty="0"/>
              <a:t>Topic Modelling</a:t>
            </a:r>
          </a:p>
          <a:p>
            <a:r>
              <a:rPr lang="en-US" dirty="0"/>
              <a:t>Sentiment Analysis</a:t>
            </a:r>
          </a:p>
          <a:p>
            <a:r>
              <a:rPr lang="en-US" dirty="0"/>
              <a:t>Predictions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6588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Cleaning Text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DON’T DO THIS WITH TABLEAU</a:t>
            </a:r>
          </a:p>
          <a:p>
            <a:endParaRPr lang="en-US" dirty="0"/>
          </a:p>
          <a:p>
            <a:r>
              <a:rPr lang="en-US" dirty="0"/>
              <a:t>Tokenize (split into words)</a:t>
            </a:r>
          </a:p>
          <a:p>
            <a:r>
              <a:rPr lang="en-US" dirty="0"/>
              <a:t>Normalize (remove punctuation and capitalization)</a:t>
            </a:r>
          </a:p>
          <a:p>
            <a:r>
              <a:rPr lang="en-US" dirty="0"/>
              <a:t>Remove </a:t>
            </a:r>
            <a:r>
              <a:rPr lang="en-US" dirty="0" err="1"/>
              <a:t>Stopwords</a:t>
            </a:r>
            <a:r>
              <a:rPr lang="en-US" dirty="0"/>
              <a:t> (determiners, prepositions, auxiliaries, etc.)</a:t>
            </a:r>
          </a:p>
          <a:p>
            <a:r>
              <a:rPr lang="en-US" dirty="0"/>
              <a:t>Stem or Lemmatize (transform “run”, “runs”, and ”running” into “run”)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24286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Frequency Distributions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927101" y="1312466"/>
            <a:ext cx="5157787" cy="823912"/>
          </a:xfrm>
        </p:spPr>
        <p:txBody>
          <a:bodyPr/>
          <a:lstStyle/>
          <a:p>
            <a:r>
              <a:rPr lang="en-US" dirty="0"/>
              <a:t>Moby Dick (Herman Melville)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523" y="2353456"/>
            <a:ext cx="6162411" cy="4272195"/>
          </a:xfrm>
        </p:spPr>
      </p:pic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6172200" y="1278732"/>
            <a:ext cx="5183188" cy="823912"/>
          </a:xfrm>
        </p:spPr>
        <p:txBody>
          <a:bodyPr/>
          <a:lstStyle/>
          <a:p>
            <a:r>
              <a:rPr lang="en-US" dirty="0"/>
              <a:t>Sense and Sensibility (Jane Austen)</a:t>
            </a: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1458" y="2581666"/>
            <a:ext cx="5144672" cy="3531405"/>
          </a:xfrm>
        </p:spPr>
      </p:pic>
    </p:spTree>
    <p:extLst>
      <p:ext uri="{BB962C8B-B14F-4D97-AF65-F5344CB8AC3E}">
        <p14:creationId xmlns:p14="http://schemas.microsoft.com/office/powerpoint/2010/main" val="15697875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Cleaning Text</a:t>
            </a: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884590"/>
            <a:ext cx="5970717" cy="3707781"/>
          </a:xfrm>
        </p:spPr>
      </p:pic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870" y="1884590"/>
            <a:ext cx="5467530" cy="3707781"/>
          </a:xfrm>
        </p:spPr>
      </p:pic>
    </p:spTree>
    <p:extLst>
      <p:ext uri="{BB962C8B-B14F-4D97-AF65-F5344CB8AC3E}">
        <p14:creationId xmlns:p14="http://schemas.microsoft.com/office/powerpoint/2010/main" val="27748044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Cleaned Text Analysis</a:t>
            </a: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1110" y="365125"/>
            <a:ext cx="5409826" cy="6492875"/>
          </a:xfrm>
        </p:spPr>
      </p:pic>
      <p:sp>
        <p:nvSpPr>
          <p:cNvPr id="10" name="TextBox 9"/>
          <p:cNvSpPr txBox="1"/>
          <p:nvPr/>
        </p:nvSpPr>
        <p:spPr>
          <a:xfrm>
            <a:off x="185151" y="5996065"/>
            <a:ext cx="59108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3"/>
              </a:rPr>
              <a:t>https://public.tableau.com/profile/rody.zakovich#!/vizhome/</a:t>
            </a:r>
            <a:endParaRPr lang="en-US" dirty="0"/>
          </a:p>
          <a:p>
            <a:r>
              <a:rPr lang="en-US" dirty="0" err="1"/>
              <a:t>AChristmasCarolTextAnalysis</a:t>
            </a:r>
            <a:r>
              <a:rPr lang="en-US" dirty="0"/>
              <a:t>/</a:t>
            </a:r>
            <a:r>
              <a:rPr lang="en-US" dirty="0" err="1"/>
              <a:t>AChistmasCarolTextAnalysis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10209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4648200" cy="2018311"/>
          </a:xfrm>
        </p:spPr>
        <p:txBody>
          <a:bodyPr>
            <a:normAutofit/>
          </a:bodyPr>
          <a:lstStyle/>
          <a:p>
            <a:r>
              <a:rPr lang="en-US" dirty="0"/>
              <a:t>Texts as visualizations</a:t>
            </a:r>
            <a:r>
              <a:rPr lang="en-US"/>
              <a:t>: Sentiment Analysis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606" y="239842"/>
            <a:ext cx="6745574" cy="6745574"/>
          </a:xfrm>
        </p:spPr>
      </p:pic>
      <p:sp>
        <p:nvSpPr>
          <p:cNvPr id="5" name="TextBox 4"/>
          <p:cNvSpPr txBox="1"/>
          <p:nvPr/>
        </p:nvSpPr>
        <p:spPr>
          <a:xfrm>
            <a:off x="209863" y="6115987"/>
            <a:ext cx="64409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3"/>
              </a:rPr>
              <a:t>https://www.biblegateway.com/blog/2011/10/</a:t>
            </a:r>
            <a:endParaRPr lang="en-US" dirty="0"/>
          </a:p>
          <a:p>
            <a:r>
              <a:rPr lang="en-US" dirty="0"/>
              <a:t>the-ups-and-downs-of-the-bible-a-sentiment-analysis-of-scripture/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18258" y="3147934"/>
            <a:ext cx="447430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Sentiment analysis is a Natural Language </a:t>
            </a:r>
          </a:p>
          <a:p>
            <a:r>
              <a:rPr lang="en-US" dirty="0"/>
              <a:t>Processing technique using Machine Learning</a:t>
            </a:r>
          </a:p>
          <a:p>
            <a:endParaRPr lang="en-US" dirty="0"/>
          </a:p>
          <a:p>
            <a:r>
              <a:rPr lang="en-US" dirty="0"/>
              <a:t>It is a Classification Task (labels each instance)</a:t>
            </a:r>
          </a:p>
          <a:p>
            <a:r>
              <a:rPr lang="en-US" dirty="0"/>
              <a:t>to tag positive or negative usually based on a </a:t>
            </a:r>
          </a:p>
          <a:p>
            <a:r>
              <a:rPr lang="en-US" dirty="0"/>
              <a:t>previously tagged corpus (but not always)</a:t>
            </a:r>
          </a:p>
        </p:txBody>
      </p:sp>
    </p:spTree>
    <p:extLst>
      <p:ext uri="{BB962C8B-B14F-4D97-AF65-F5344CB8AC3E}">
        <p14:creationId xmlns:p14="http://schemas.microsoft.com/office/powerpoint/2010/main" val="36812197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4648200" cy="2018311"/>
          </a:xfrm>
        </p:spPr>
        <p:txBody>
          <a:bodyPr>
            <a:normAutofit/>
          </a:bodyPr>
          <a:lstStyle/>
          <a:p>
            <a:r>
              <a:rPr lang="en-US" dirty="0"/>
              <a:t>Texts as visualizations: Topic Modelling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78219" y="2383436"/>
            <a:ext cx="44554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Topic Modelling is a Natural Language </a:t>
            </a:r>
          </a:p>
          <a:p>
            <a:r>
              <a:rPr lang="en-US" dirty="0"/>
              <a:t>Processing technique using Machine Learning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218" y="3468850"/>
            <a:ext cx="4455451" cy="29703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6393" y="1269547"/>
            <a:ext cx="5626401" cy="4310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6916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Distant Reading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Understanding literature through data</a:t>
            </a:r>
          </a:p>
          <a:p>
            <a:r>
              <a:rPr lang="en-US" dirty="0"/>
              <a:t>Scientific Method</a:t>
            </a:r>
          </a:p>
          <a:p>
            <a:pPr lvl="1"/>
            <a:r>
              <a:rPr lang="en-US" dirty="0"/>
              <a:t>Hypothesis</a:t>
            </a:r>
          </a:p>
          <a:p>
            <a:pPr lvl="1"/>
            <a:r>
              <a:rPr lang="en-US" dirty="0"/>
              <a:t>Experiment</a:t>
            </a:r>
          </a:p>
          <a:p>
            <a:pPr lvl="1"/>
            <a:r>
              <a:rPr lang="en-US" dirty="0"/>
              <a:t>Analysis</a:t>
            </a:r>
          </a:p>
          <a:p>
            <a:r>
              <a:rPr lang="en-US" dirty="0"/>
              <a:t>Topic Modelling / Sentiment Analysis </a:t>
            </a:r>
          </a:p>
          <a:p>
            <a:r>
              <a:rPr lang="en-US" dirty="0"/>
              <a:t>Named Entity Recognition/ Relation Detection </a:t>
            </a:r>
          </a:p>
        </p:txBody>
      </p:sp>
    </p:spTree>
    <p:extLst>
      <p:ext uri="{BB962C8B-B14F-4D97-AF65-F5344CB8AC3E}">
        <p14:creationId xmlns:p14="http://schemas.microsoft.com/office/powerpoint/2010/main" val="28561067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3363" y="365760"/>
            <a:ext cx="9367203" cy="1188720"/>
          </a:xfrm>
        </p:spPr>
        <p:txBody>
          <a:bodyPr>
            <a:normAutofit/>
          </a:bodyPr>
          <a:lstStyle/>
          <a:p>
            <a:r>
              <a:rPr lang="en-US" dirty="0"/>
              <a:t>Five Minute Reflection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7CB4857B-ED7C-444D-9F04-2F885114A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764099" cy="1558212"/>
          </a:xfrm>
          <a:custGeom>
            <a:avLst/>
            <a:gdLst>
              <a:gd name="connsiteX0" fmla="*/ 0 w 1764099"/>
              <a:gd name="connsiteY0" fmla="*/ 0 h 1558212"/>
              <a:gd name="connsiteX1" fmla="*/ 1764099 w 1764099"/>
              <a:gd name="connsiteY1" fmla="*/ 0 h 1558212"/>
              <a:gd name="connsiteX2" fmla="*/ 1042087 w 1764099"/>
              <a:gd name="connsiteY2" fmla="*/ 1558212 h 1558212"/>
              <a:gd name="connsiteX3" fmla="*/ 0 w 1764099"/>
              <a:gd name="connsiteY3" fmla="*/ 1558212 h 155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4099" h="1558212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18046FB-44EA-4FD8-A585-EA09A319B2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691640"/>
            <a:ext cx="12191999" cy="5166360"/>
          </a:xfrm>
          <a:custGeom>
            <a:avLst/>
            <a:gdLst>
              <a:gd name="connsiteX0" fmla="*/ 0 w 12191999"/>
              <a:gd name="connsiteY0" fmla="*/ 0 h 5166360"/>
              <a:gd name="connsiteX1" fmla="*/ 1822388 w 12191999"/>
              <a:gd name="connsiteY1" fmla="*/ 0 h 5166360"/>
              <a:gd name="connsiteX2" fmla="*/ 6468290 w 12191999"/>
              <a:gd name="connsiteY2" fmla="*/ 0 h 5166360"/>
              <a:gd name="connsiteX3" fmla="*/ 7796394 w 12191999"/>
              <a:gd name="connsiteY3" fmla="*/ 0 h 5166360"/>
              <a:gd name="connsiteX4" fmla="*/ 8376834 w 12191999"/>
              <a:gd name="connsiteY4" fmla="*/ 0 h 5166360"/>
              <a:gd name="connsiteX5" fmla="*/ 9704938 w 12191999"/>
              <a:gd name="connsiteY5" fmla="*/ 0 h 5166360"/>
              <a:gd name="connsiteX6" fmla="*/ 9704938 w 12191999"/>
              <a:gd name="connsiteY6" fmla="*/ 2 h 5166360"/>
              <a:gd name="connsiteX7" fmla="*/ 10283456 w 12191999"/>
              <a:gd name="connsiteY7" fmla="*/ 2 h 5166360"/>
              <a:gd name="connsiteX8" fmla="*/ 10863897 w 12191999"/>
              <a:gd name="connsiteY8" fmla="*/ 2 h 5166360"/>
              <a:gd name="connsiteX9" fmla="*/ 12191999 w 12191999"/>
              <a:gd name="connsiteY9" fmla="*/ 2 h 5166360"/>
              <a:gd name="connsiteX10" fmla="*/ 12191999 w 12191999"/>
              <a:gd name="connsiteY10" fmla="*/ 5166360 h 5166360"/>
              <a:gd name="connsiteX11" fmla="*/ 0 w 12191999"/>
              <a:gd name="connsiteY11" fmla="*/ 5166360 h 5166360"/>
              <a:gd name="connsiteX12" fmla="*/ 0 w 12191999"/>
              <a:gd name="connsiteY12" fmla="*/ 2604436 h 5166360"/>
              <a:gd name="connsiteX13" fmla="*/ 862341 w 12191999"/>
              <a:gd name="connsiteY13" fmla="*/ 743371 h 5166360"/>
              <a:gd name="connsiteX14" fmla="*/ 0 w 12191999"/>
              <a:gd name="connsiteY14" fmla="*/ 743371 h 5166360"/>
              <a:gd name="connsiteX15" fmla="*/ 0 w 12191999"/>
              <a:gd name="connsiteY15" fmla="*/ 742508 h 5166360"/>
              <a:gd name="connsiteX16" fmla="*/ 92826 w 12191999"/>
              <a:gd name="connsiteY16" fmla="*/ 742508 h 5166360"/>
              <a:gd name="connsiteX17" fmla="*/ 406486 w 12191999"/>
              <a:gd name="connsiteY17" fmla="*/ 742508 h 5166360"/>
              <a:gd name="connsiteX18" fmla="*/ 406486 w 12191999"/>
              <a:gd name="connsiteY18" fmla="*/ 742507 h 5166360"/>
              <a:gd name="connsiteX19" fmla="*/ 862741 w 12191999"/>
              <a:gd name="connsiteY19" fmla="*/ 742507 h 5166360"/>
              <a:gd name="connsiteX20" fmla="*/ 1206388 w 12191999"/>
              <a:gd name="connsiteY20" fmla="*/ 864 h 5166360"/>
              <a:gd name="connsiteX21" fmla="*/ 748500 w 12191999"/>
              <a:gd name="connsiteY21" fmla="*/ 864 h 5166360"/>
              <a:gd name="connsiteX22" fmla="*/ 0 w 12191999"/>
              <a:gd name="connsiteY22" fmla="*/ 864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1999" h="5166360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79F5F2B-8B58-4140-AE6A-51F6C67B1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91641"/>
            <a:ext cx="971654" cy="2096979"/>
          </a:xfrm>
          <a:custGeom>
            <a:avLst/>
            <a:gdLst>
              <a:gd name="connsiteX0" fmla="*/ 0 w 971654"/>
              <a:gd name="connsiteY0" fmla="*/ 0 h 2096979"/>
              <a:gd name="connsiteX1" fmla="*/ 971654 w 971654"/>
              <a:gd name="connsiteY1" fmla="*/ 0 h 2096979"/>
              <a:gd name="connsiteX2" fmla="*/ 0 w 971654"/>
              <a:gd name="connsiteY2" fmla="*/ 2096979 h 209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1654" h="2096979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53363" y="2176272"/>
            <a:ext cx="9367204" cy="4041648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2400"/>
              <a:t>Moretti presents us with a problem: “a canon of two hundred novels sounds very large for nineteenth-century Britain, but is still less than one per cent of the novels that were actually published: twenty thousand, thirty, more, no one really knows—and close reading won’t help here, a novel a day every day of the year would take a century” </a:t>
            </a:r>
            <a:r>
              <a:rPr lang="mr-IN" sz="2400"/>
              <a:t>–</a:t>
            </a:r>
            <a:r>
              <a:rPr lang="en-US" sz="2400"/>
              <a:t> Moretti, 2003, pg 1.</a:t>
            </a:r>
          </a:p>
          <a:p>
            <a:pPr marL="0" indent="0">
              <a:buNone/>
            </a:pP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0681437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3074233" cy="1325563"/>
          </a:xfrm>
        </p:spPr>
        <p:txBody>
          <a:bodyPr>
            <a:normAutofit/>
          </a:bodyPr>
          <a:lstStyle/>
          <a:p>
            <a:r>
              <a:rPr lang="en-US" dirty="0"/>
              <a:t>Moretti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5083" y="175820"/>
            <a:ext cx="4032354" cy="6285957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8" y="1690688"/>
            <a:ext cx="5592581" cy="4886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5248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Texts as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Corpus/Corpora</a:t>
            </a:r>
          </a:p>
          <a:p>
            <a:r>
              <a:rPr lang="en-US" dirty="0"/>
              <a:t>Collection of documents</a:t>
            </a:r>
          </a:p>
          <a:p>
            <a:pPr lvl="1"/>
            <a:r>
              <a:rPr lang="en-US" dirty="0"/>
              <a:t>Tweets</a:t>
            </a:r>
          </a:p>
          <a:p>
            <a:pPr lvl="1"/>
            <a:r>
              <a:rPr lang="en-US" dirty="0"/>
              <a:t>Books</a:t>
            </a:r>
          </a:p>
          <a:p>
            <a:pPr lvl="1"/>
            <a:r>
              <a:rPr lang="en-US" dirty="0"/>
              <a:t>Zines</a:t>
            </a:r>
          </a:p>
          <a:p>
            <a:pPr lvl="1"/>
            <a:r>
              <a:rPr lang="en-US" dirty="0"/>
              <a:t>Text messages</a:t>
            </a:r>
          </a:p>
          <a:p>
            <a:pPr lvl="1"/>
            <a:r>
              <a:rPr lang="en-US" dirty="0"/>
              <a:t>Newspaper Articles</a:t>
            </a:r>
          </a:p>
          <a:p>
            <a:pPr lvl="1"/>
            <a:r>
              <a:rPr lang="en-US" dirty="0"/>
              <a:t>Supreme Court proceedings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37344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Working with text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Given a document, what can you quantify?</a:t>
            </a:r>
          </a:p>
        </p:txBody>
      </p:sp>
    </p:spTree>
    <p:extLst>
      <p:ext uri="{BB962C8B-B14F-4D97-AF65-F5344CB8AC3E}">
        <p14:creationId xmlns:p14="http://schemas.microsoft.com/office/powerpoint/2010/main" val="24832981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97685C-7ED5-2D44-AE2B-0896FC0DF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1" y="640263"/>
            <a:ext cx="3284331" cy="525451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Working with Documents</a:t>
            </a:r>
          </a:p>
        </p:txBody>
      </p:sp>
      <p:sp>
        <p:nvSpPr>
          <p:cNvPr id="4" name="Content Placeholder 6">
            <a:extLst>
              <a:ext uri="{FF2B5EF4-FFF2-40B4-BE49-F238E27FC236}">
                <a16:creationId xmlns:a16="http://schemas.microsoft.com/office/drawing/2014/main" id="{A06290F3-A5BE-0B4C-9AD0-95F0DC2484CE}"/>
              </a:ext>
            </a:extLst>
          </p:cNvPr>
          <p:cNvSpPr txBox="1">
            <a:spLocks/>
          </p:cNvSpPr>
          <p:nvPr/>
        </p:nvSpPr>
        <p:spPr>
          <a:xfrm>
            <a:off x="5358384" y="640263"/>
            <a:ext cx="6028944" cy="52545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/>
              <a:t>Can quantify:</a:t>
            </a:r>
          </a:p>
          <a:p>
            <a:r>
              <a:rPr lang="en-US" dirty="0"/>
              <a:t>Word/Part-of-Speech frequencies</a:t>
            </a:r>
          </a:p>
          <a:p>
            <a:r>
              <a:rPr lang="en-US" dirty="0"/>
              <a:t>Punctuation frequencies</a:t>
            </a:r>
          </a:p>
          <a:p>
            <a:r>
              <a:rPr lang="en-US" dirty="0"/>
              <a:t>Units (sentences/paragraphs/chapters/etc.)</a:t>
            </a:r>
          </a:p>
          <a:p>
            <a:r>
              <a:rPr lang="en-US" dirty="0"/>
              <a:t>N-grams (bigrams/trigrams/etc.)</a:t>
            </a:r>
          </a:p>
          <a:p>
            <a:r>
              <a:rPr lang="en-US" dirty="0"/>
              <a:t>Word offsets</a:t>
            </a:r>
          </a:p>
          <a:p>
            <a:endParaRPr lang="en-US" dirty="0"/>
          </a:p>
          <a:p>
            <a:r>
              <a:rPr lang="en-US" dirty="0"/>
              <a:t>Topic Modelling</a:t>
            </a:r>
          </a:p>
          <a:p>
            <a:r>
              <a:rPr lang="en-US" dirty="0"/>
              <a:t>Sentiment Analysis</a:t>
            </a:r>
          </a:p>
          <a:p>
            <a:r>
              <a:rPr lang="en-US" dirty="0"/>
              <a:t>Next-word predictions</a:t>
            </a:r>
          </a:p>
        </p:txBody>
      </p:sp>
    </p:spTree>
    <p:extLst>
      <p:ext uri="{BB962C8B-B14F-4D97-AF65-F5344CB8AC3E}">
        <p14:creationId xmlns:p14="http://schemas.microsoft.com/office/powerpoint/2010/main" val="18787964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Working with text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Given a document, what can you quantify?</a:t>
            </a:r>
          </a:p>
          <a:p>
            <a:r>
              <a:rPr lang="en-US" dirty="0"/>
              <a:t>Given a corpus, what can you quantify?</a:t>
            </a:r>
          </a:p>
        </p:txBody>
      </p:sp>
    </p:spTree>
    <p:extLst>
      <p:ext uri="{BB962C8B-B14F-4D97-AF65-F5344CB8AC3E}">
        <p14:creationId xmlns:p14="http://schemas.microsoft.com/office/powerpoint/2010/main" val="20844933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Working with Corpora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4000" dirty="0" err="1"/>
              <a:t>MetaData</a:t>
            </a:r>
            <a:endParaRPr lang="en-US" sz="40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Date (Time)</a:t>
            </a:r>
          </a:p>
          <a:p>
            <a:r>
              <a:rPr lang="en-US" dirty="0"/>
              <a:t>Location</a:t>
            </a:r>
          </a:p>
          <a:p>
            <a:r>
              <a:rPr lang="en-US" dirty="0"/>
              <a:t>Creators (author, publisher, etc.)</a:t>
            </a:r>
          </a:p>
          <a:p>
            <a:r>
              <a:rPr lang="en-US" dirty="0"/>
              <a:t>Platform/Format</a:t>
            </a:r>
          </a:p>
          <a:p>
            <a:r>
              <a:rPr lang="en-US" dirty="0"/>
              <a:t>Sales/Retweet/Distribution</a:t>
            </a:r>
          </a:p>
          <a:p>
            <a:r>
              <a:rPr lang="en-US" dirty="0"/>
              <a:t>Length</a:t>
            </a:r>
          </a:p>
          <a:p>
            <a:r>
              <a:rPr lang="en-US" dirty="0"/>
              <a:t>Keywords</a:t>
            </a:r>
          </a:p>
          <a:p>
            <a:r>
              <a:rPr lang="en-US" dirty="0"/>
              <a:t>Title</a:t>
            </a:r>
          </a:p>
          <a:p>
            <a:r>
              <a:rPr lang="en-US" dirty="0"/>
              <a:t>Revision History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Content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Word frequencies</a:t>
            </a:r>
          </a:p>
          <a:p>
            <a:r>
              <a:rPr lang="en-US" dirty="0"/>
              <a:t>N-grams</a:t>
            </a:r>
          </a:p>
          <a:p>
            <a:r>
              <a:rPr lang="en-US" dirty="0"/>
              <a:t>Word offset</a:t>
            </a:r>
          </a:p>
          <a:p>
            <a:r>
              <a:rPr lang="en-US" dirty="0"/>
              <a:t>Topic Modelling</a:t>
            </a:r>
          </a:p>
          <a:p>
            <a:r>
              <a:rPr lang="en-US" dirty="0"/>
              <a:t>Sentiment Analysis</a:t>
            </a:r>
          </a:p>
          <a:p>
            <a:r>
              <a:rPr lang="en-US" dirty="0"/>
              <a:t>Predictions</a:t>
            </a:r>
          </a:p>
        </p:txBody>
      </p:sp>
    </p:spTree>
    <p:extLst>
      <p:ext uri="{BB962C8B-B14F-4D97-AF65-F5344CB8AC3E}">
        <p14:creationId xmlns:p14="http://schemas.microsoft.com/office/powerpoint/2010/main" val="23464501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3258" y="0"/>
            <a:ext cx="9129009" cy="6547106"/>
          </a:xfrm>
        </p:spPr>
      </p:pic>
      <p:sp>
        <p:nvSpPr>
          <p:cNvPr id="5" name="TextBox 4"/>
          <p:cNvSpPr txBox="1"/>
          <p:nvPr/>
        </p:nvSpPr>
        <p:spPr>
          <a:xfrm>
            <a:off x="0" y="6100997"/>
            <a:ext cx="37655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3"/>
              </a:rPr>
              <a:t>http://criminalintent.org/</a:t>
            </a:r>
            <a:endParaRPr lang="en-US" dirty="0"/>
          </a:p>
          <a:p>
            <a:r>
              <a:rPr lang="en-US" dirty="0"/>
              <a:t>2011/06/criminal-intent-the-poster-2/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89744" y="899410"/>
            <a:ext cx="22660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/>
              <a:t>Metadata</a:t>
            </a:r>
          </a:p>
        </p:txBody>
      </p:sp>
    </p:spTree>
    <p:extLst>
      <p:ext uri="{BB962C8B-B14F-4D97-AF65-F5344CB8AC3E}">
        <p14:creationId xmlns:p14="http://schemas.microsoft.com/office/powerpoint/2010/main" val="25474696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852340" y="355496"/>
            <a:ext cx="5207833" cy="1325563"/>
          </a:xfrm>
        </p:spPr>
        <p:txBody>
          <a:bodyPr/>
          <a:lstStyle/>
          <a:p>
            <a:r>
              <a:rPr lang="en-US"/>
              <a:t>Visualizing Edits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866" y="365125"/>
            <a:ext cx="5486875" cy="5811838"/>
          </a:xfrm>
        </p:spPr>
      </p:pic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0741" y="1333977"/>
            <a:ext cx="5569432" cy="4842985"/>
          </a:xfrm>
        </p:spPr>
      </p:pic>
      <p:sp>
        <p:nvSpPr>
          <p:cNvPr id="10" name="TextBox 9"/>
          <p:cNvSpPr txBox="1"/>
          <p:nvPr/>
        </p:nvSpPr>
        <p:spPr>
          <a:xfrm>
            <a:off x="3918649" y="6176962"/>
            <a:ext cx="81415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Viégas</a:t>
            </a:r>
            <a:r>
              <a:rPr lang="en-US" dirty="0"/>
              <a:t>, Wattenberg, Dave, 2004. Studying Cooperation and Conflict between Authors </a:t>
            </a:r>
          </a:p>
          <a:p>
            <a:r>
              <a:rPr lang="en-US" dirty="0"/>
              <a:t>with history flow Visualizations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84131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Yellow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20261</TotalTime>
  <Words>576</Words>
  <Application>Microsoft Office PowerPoint</Application>
  <PresentationFormat>Widescreen</PresentationFormat>
  <Paragraphs>120</Paragraphs>
  <Slides>20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Office Theme</vt:lpstr>
      <vt:lpstr>Text Analysis</vt:lpstr>
      <vt:lpstr>Five Minute Reflection</vt:lpstr>
      <vt:lpstr>Texts as Data</vt:lpstr>
      <vt:lpstr>Working with text</vt:lpstr>
      <vt:lpstr>Working with Documents</vt:lpstr>
      <vt:lpstr>Working with text</vt:lpstr>
      <vt:lpstr>Working with Corpora</vt:lpstr>
      <vt:lpstr>PowerPoint Presentation</vt:lpstr>
      <vt:lpstr>Visualizing Edits</vt:lpstr>
      <vt:lpstr>Visualizing Text</vt:lpstr>
      <vt:lpstr>Metadata</vt:lpstr>
      <vt:lpstr>Working with Text</vt:lpstr>
      <vt:lpstr>Cleaning Text</vt:lpstr>
      <vt:lpstr>Frequency Distributions</vt:lpstr>
      <vt:lpstr>Cleaning Text</vt:lpstr>
      <vt:lpstr>Cleaned Text Analysis</vt:lpstr>
      <vt:lpstr>Texts as visualizations: Sentiment Analysis</vt:lpstr>
      <vt:lpstr>Texts as visualizations: Topic Modelling</vt:lpstr>
      <vt:lpstr>Distant Reading</vt:lpstr>
      <vt:lpstr>Moretti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Text Analysis</dc:title>
  <dc:creator>Michelle McSweeney</dc:creator>
  <cp:lastModifiedBy>Michelle McSweeney</cp:lastModifiedBy>
  <cp:revision>5</cp:revision>
  <dcterms:created xsi:type="dcterms:W3CDTF">2020-10-28T01:59:26Z</dcterms:created>
  <dcterms:modified xsi:type="dcterms:W3CDTF">2020-11-11T03:42:08Z</dcterms:modified>
</cp:coreProperties>
</file>