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351" r:id="rId2"/>
    <p:sldId id="331" r:id="rId3"/>
    <p:sldId id="332" r:id="rId4"/>
    <p:sldId id="344" r:id="rId5"/>
    <p:sldId id="347" r:id="rId6"/>
    <p:sldId id="345" r:id="rId7"/>
    <p:sldId id="343" r:id="rId8"/>
    <p:sldId id="346" r:id="rId9"/>
    <p:sldId id="348" r:id="rId10"/>
    <p:sldId id="350" r:id="rId11"/>
    <p:sldId id="352" r:id="rId12"/>
    <p:sldId id="353" r:id="rId13"/>
    <p:sldId id="335" r:id="rId14"/>
    <p:sldId id="334" r:id="rId15"/>
    <p:sldId id="349" r:id="rId16"/>
    <p:sldId id="337" r:id="rId17"/>
    <p:sldId id="338" r:id="rId18"/>
    <p:sldId id="340" r:id="rId19"/>
    <p:sldId id="339" r:id="rId20"/>
    <p:sldId id="342" r:id="rId21"/>
    <p:sldId id="34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585"/>
  </p:normalViewPr>
  <p:slideViewPr>
    <p:cSldViewPr snapToGrid="0" snapToObjects="1">
      <p:cViewPr varScale="1">
        <p:scale>
          <a:sx n="77" d="100"/>
          <a:sy n="77" d="100"/>
        </p:scale>
        <p:origin x="8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B7495-3D6E-2A4D-A10A-D6596CD3D81A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2F55A-AEC9-D844-B0EE-8E5336E53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2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technologies do</a:t>
            </a:r>
            <a:r>
              <a:rPr lang="en-US" baseline="0" dirty="0"/>
              <a:t> you spot here?</a:t>
            </a:r>
            <a:endParaRPr lang="en-US" dirty="0"/>
          </a:p>
          <a:p>
            <a:r>
              <a:rPr lang="en-US" dirty="0"/>
              <a:t>Inspired by technology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and conceptually advance (color, shape, position), but the technology is colored pencils, writing, the post office the key, data visualization, not a computer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2A44F-E4C5-C347-A89A-17441759EF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0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Sketches and design are</a:t>
            </a:r>
            <a:r>
              <a:rPr lang="en-US" baseline="0" dirty="0"/>
              <a:t> ESSENTIAL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2A44F-E4C5-C347-A89A-17441759EF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1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7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58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5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4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2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3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3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8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98B9-4657-074F-894A-C1AE31C0FB20}" type="datetimeFigureOut">
              <a:rPr lang="en-US" smtClean="0"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420F9-EA8D-7D4A-8DEC-D61178D2C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5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ytimes.com/interactive/2020/06/11/multimedia/coronavirus-new-york-inequality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udding.cool/2020/09/wedding-playlist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A265D-590E-4873-8411-0513D3216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Project 2: Data Creation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381D40E-1F51-46DD-A5AB-20265E1CC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000"/>
              <a:t>Create a dataset</a:t>
            </a:r>
          </a:p>
          <a:p>
            <a:pPr lvl="1"/>
            <a:r>
              <a:rPr lang="en-US" sz="2000"/>
              <a:t>Personal</a:t>
            </a:r>
          </a:p>
          <a:p>
            <a:pPr lvl="1"/>
            <a:r>
              <a:rPr lang="en-US" sz="2000"/>
              <a:t>Environmental</a:t>
            </a:r>
          </a:p>
          <a:p>
            <a:pPr lvl="1"/>
            <a:r>
              <a:rPr lang="en-US" sz="2000"/>
              <a:t>Social</a:t>
            </a:r>
          </a:p>
          <a:p>
            <a:pPr lvl="1"/>
            <a:r>
              <a:rPr lang="en-US" sz="2000"/>
              <a:t>Hand-curated</a:t>
            </a:r>
          </a:p>
          <a:p>
            <a:pPr lvl="1"/>
            <a:r>
              <a:rPr lang="en-US" sz="2000"/>
              <a:t>Downloaded</a:t>
            </a:r>
          </a:p>
          <a:p>
            <a:pPr lvl="1"/>
            <a:r>
              <a:rPr lang="en-US" sz="2000"/>
              <a:t>Etc</a:t>
            </a:r>
          </a:p>
          <a:p>
            <a:r>
              <a:rPr lang="en-US" sz="2000"/>
              <a:t>Visualize that data with as many visuals as you need</a:t>
            </a:r>
          </a:p>
          <a:p>
            <a:r>
              <a:rPr lang="en-US" sz="2000"/>
              <a:t>Proposal due Oct 25</a:t>
            </a:r>
          </a:p>
          <a:p>
            <a:r>
              <a:rPr lang="en-US" sz="2000"/>
              <a:t>Pin Up Nov 2</a:t>
            </a:r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71935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BB650-DB12-4C18-BE02-A7171923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But how to represent Qualitative data?</a:t>
            </a:r>
          </a:p>
        </p:txBody>
      </p:sp>
    </p:spTree>
    <p:extLst>
      <p:ext uri="{BB962C8B-B14F-4D97-AF65-F5344CB8AC3E}">
        <p14:creationId xmlns:p14="http://schemas.microsoft.com/office/powerpoint/2010/main" val="324268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17001E-93F0-4B75-8B8C-5E019B04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Mona Chalabi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55508F-5529-435F-9201-DBAD0D6CA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https://www.nytimes.com/interactive/2020/06/11/multimedia/coronavirus-new-york-inequality.html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73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7B14-B670-4C84-8BDD-A81594EB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F212D-9997-4337-A4CD-FB7E37F5E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https://pudding.cool/2020/09/wedding-playlists/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15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Dear Data 1 &amp; 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584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0" b="9966"/>
          <a:stretch/>
        </p:blipFill>
        <p:spPr>
          <a:xfrm>
            <a:off x="1120701" y="1112060"/>
            <a:ext cx="3861262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55811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1865D-2318-448D-AE8F-C367A31F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“Goodbye Dear Data”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7" y="1665436"/>
            <a:ext cx="5410200" cy="3588766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46" y="1562153"/>
            <a:ext cx="5565903" cy="36920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46576" y="6261315"/>
            <a:ext cx="311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www.dear-data.com</a:t>
            </a:r>
            <a:r>
              <a:rPr lang="en-US" dirty="0"/>
              <a:t>/all/</a:t>
            </a:r>
          </a:p>
        </p:txBody>
      </p:sp>
    </p:spTree>
    <p:extLst>
      <p:ext uri="{BB962C8B-B14F-4D97-AF65-F5344CB8AC3E}">
        <p14:creationId xmlns:p14="http://schemas.microsoft.com/office/powerpoint/2010/main" val="175132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D5D2-0856-48A4-A398-CB057E69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376" y="629266"/>
            <a:ext cx="510235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What is that visual?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61888" cy="6858000"/>
          </a:xfrm>
          <a:prstGeom prst="rect">
            <a:avLst/>
          </a:prstGeom>
          <a:solidFill>
            <a:srgbClr val="543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1B3366-4C01-4302-9C6F-27BC2B3EA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04" y="691784"/>
            <a:ext cx="3505775" cy="2322576"/>
          </a:xfrm>
          <a:prstGeom prst="rect">
            <a:avLst/>
          </a:prstGeom>
        </p:spPr>
      </p:pic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2514B746-85DB-4D7C-A10F-F474EA0C4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04" y="3721608"/>
            <a:ext cx="3505775" cy="2322576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8548C-A522-49EB-AE1C-BA1BA1D9B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7376" y="2438400"/>
            <a:ext cx="5102351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Position</a:t>
            </a:r>
          </a:p>
          <a:p>
            <a:pPr lvl="1"/>
            <a:r>
              <a:rPr lang="en-US" sz="2000"/>
              <a:t>Time</a:t>
            </a:r>
          </a:p>
          <a:p>
            <a:r>
              <a:rPr lang="en-US" sz="2000"/>
              <a:t>Color</a:t>
            </a:r>
          </a:p>
          <a:p>
            <a:pPr lvl="1"/>
            <a:r>
              <a:rPr lang="en-US" sz="2000"/>
              <a:t>To whom</a:t>
            </a:r>
          </a:p>
          <a:p>
            <a:r>
              <a:rPr lang="en-US" sz="2000"/>
              <a:t>Shape </a:t>
            </a:r>
          </a:p>
          <a:p>
            <a:pPr lvl="1"/>
            <a:r>
              <a:rPr lang="en-US" sz="2000"/>
              <a:t>How</a:t>
            </a:r>
          </a:p>
          <a:p>
            <a:pPr lvl="1"/>
            <a:endParaRPr lang="en-US" sz="2000"/>
          </a:p>
          <a:p>
            <a:pPr lvl="1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167272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don’t know how to read that!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91" y="1463410"/>
            <a:ext cx="7819417" cy="4930141"/>
          </a:xfrm>
        </p:spPr>
      </p:pic>
    </p:spTree>
    <p:extLst>
      <p:ext uri="{BB962C8B-B14F-4D97-AF65-F5344CB8AC3E}">
        <p14:creationId xmlns:p14="http://schemas.microsoft.com/office/powerpoint/2010/main" val="3791083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23" y="303031"/>
            <a:ext cx="8753272" cy="6236706"/>
          </a:xfrm>
        </p:spPr>
      </p:pic>
    </p:spTree>
    <p:extLst>
      <p:ext uri="{BB962C8B-B14F-4D97-AF65-F5344CB8AC3E}">
        <p14:creationId xmlns:p14="http://schemas.microsoft.com/office/powerpoint/2010/main" val="1675854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the Standards then Move Beyond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2892"/>
            <a:ext cx="5181600" cy="2476804"/>
          </a:xfrm>
        </p:spPr>
      </p:pic>
    </p:spTree>
    <p:extLst>
      <p:ext uri="{BB962C8B-B14F-4D97-AF65-F5344CB8AC3E}">
        <p14:creationId xmlns:p14="http://schemas.microsoft.com/office/powerpoint/2010/main" val="2188409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240"/>
            <a:ext cx="3326860" cy="1325563"/>
          </a:xfrm>
        </p:spPr>
        <p:txBody>
          <a:bodyPr/>
          <a:lstStyle/>
          <a:p>
            <a:r>
              <a:rPr lang="en-US" dirty="0"/>
              <a:t>Provide a Roadmap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14" y="363200"/>
            <a:ext cx="8965886" cy="5920868"/>
          </a:xfrm>
        </p:spPr>
      </p:pic>
    </p:spTree>
    <p:extLst>
      <p:ext uri="{BB962C8B-B14F-4D97-AF65-F5344CB8AC3E}">
        <p14:creationId xmlns:p14="http://schemas.microsoft.com/office/powerpoint/2010/main" val="195564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8000"/>
              <a:t>Quantified Self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0924" y="4619624"/>
            <a:ext cx="3946779" cy="1038225"/>
          </a:xfrm>
        </p:spPr>
        <p:txBody>
          <a:bodyPr>
            <a:normAutofit/>
          </a:bodyPr>
          <a:lstStyle/>
          <a:p>
            <a:pPr algn="r"/>
            <a:r>
              <a:rPr lang="en-US" sz="1900" dirty="0"/>
              <a:t>Introduction to Data Visualization</a:t>
            </a:r>
          </a:p>
          <a:p>
            <a:pPr algn="r"/>
            <a:r>
              <a:rPr lang="en-US" sz="1900" dirty="0"/>
              <a:t>The Graduate Center at CUNY Michelle A. McSweeney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will always be imperfect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04320"/>
            <a:ext cx="5181600" cy="3393948"/>
          </a:xfrm>
        </p:spPr>
      </p:pic>
    </p:spTree>
    <p:extLst>
      <p:ext uri="{BB962C8B-B14F-4D97-AF65-F5344CB8AC3E}">
        <p14:creationId xmlns:p14="http://schemas.microsoft.com/office/powerpoint/2010/main" val="704209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CONTEXT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Know the Data</a:t>
            </a:r>
          </a:p>
          <a:p>
            <a:r>
              <a:rPr lang="en-US" dirty="0"/>
              <a:t>Collect it yourself if possible </a:t>
            </a:r>
          </a:p>
          <a:p>
            <a:r>
              <a:rPr lang="en-US" dirty="0"/>
              <a:t>Understand how it was collected</a:t>
            </a:r>
          </a:p>
          <a:p>
            <a:r>
              <a:rPr lang="en-US" dirty="0"/>
              <a:t>Really get to know the data</a:t>
            </a:r>
          </a:p>
          <a:p>
            <a:pPr lvl="1"/>
            <a:r>
              <a:rPr lang="en-US" dirty="0"/>
              <a:t>Transform it</a:t>
            </a:r>
          </a:p>
          <a:p>
            <a:pPr lvl="1"/>
            <a:r>
              <a:rPr lang="en-US" dirty="0"/>
              <a:t>Clean it</a:t>
            </a:r>
          </a:p>
          <a:p>
            <a:pPr lvl="1"/>
            <a:r>
              <a:rPr lang="en-US" dirty="0"/>
              <a:t>Sample from it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1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 dirty="0"/>
              <a:t>Forum Reflection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‘Quantified Self’ movement seeks to incorporate technology and data into self-knowledge. From keeping track of food to steps to biomarkers, much of this data collection is in the service of self-knowledge or self-improvement. </a:t>
            </a:r>
          </a:p>
          <a:p>
            <a:pPr marL="0" indent="0">
              <a:buNone/>
            </a:pPr>
            <a:r>
              <a:rPr lang="en-US" sz="2200" dirty="0"/>
              <a:t>One can argue that the desire to do so emerges naturally from an evidence-based, research-driven culture. But it is not without its problems. What dangers, if any, do you see in the “Quantified Self”.</a:t>
            </a:r>
          </a:p>
        </p:txBody>
      </p:sp>
    </p:spTree>
    <p:extLst>
      <p:ext uri="{BB962C8B-B14F-4D97-AF65-F5344CB8AC3E}">
        <p14:creationId xmlns:p14="http://schemas.microsoft.com/office/powerpoint/2010/main" val="184306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04A256-5D76-4C4F-9CAD-B67870E8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Quantified Self Movement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1C50B7-DF50-4CCF-BBB4-A715C2DC6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6912" y="5645150"/>
            <a:ext cx="8258176" cy="631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702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7586DE-04C2-4599-8823-F97975F2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What is Quantified Self?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727CE-C01F-4589-B44A-4F2883B00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/>
              <a:t>Rise of health tracking apps/devices/etc.</a:t>
            </a:r>
          </a:p>
          <a:p>
            <a:r>
              <a:rPr lang="en-US" sz="2200"/>
              <a:t>Standards to measure oneself against</a:t>
            </a:r>
          </a:p>
          <a:p>
            <a:r>
              <a:rPr lang="en-US" sz="2200"/>
              <a:t>Quantification of biological markers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850684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57B1E8-1D85-4A07-8AA0-FF26FADA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Mythology of Health Markers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47C4C5-6F96-4849-B645-930C39CCB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10,000 steps a day = healthy</a:t>
            </a:r>
          </a:p>
          <a:p>
            <a:pPr lvl="1"/>
            <a:r>
              <a:rPr lang="en-US" dirty="0" err="1"/>
              <a:t>Manpo</a:t>
            </a:r>
            <a:r>
              <a:rPr lang="en-US" dirty="0"/>
              <a:t>-Kei</a:t>
            </a:r>
          </a:p>
          <a:p>
            <a:pPr lvl="1"/>
            <a:r>
              <a:rPr lang="en-US" dirty="0"/>
              <a:t>Japanese for 10,000 step meter </a:t>
            </a:r>
          </a:p>
          <a:p>
            <a:pPr lvl="1"/>
            <a:r>
              <a:rPr lang="en-US" dirty="0"/>
              <a:t>Marketing ploy for Tokyo Olympics</a:t>
            </a:r>
          </a:p>
          <a:p>
            <a:r>
              <a:rPr lang="en-US" dirty="0"/>
              <a:t>8 Glasses of Water</a:t>
            </a:r>
          </a:p>
          <a:p>
            <a:pPr lvl="1"/>
            <a:r>
              <a:rPr lang="en-US" dirty="0"/>
              <a:t>Taken out of context-can get much of this water from food</a:t>
            </a:r>
          </a:p>
          <a:p>
            <a:pPr lvl="1"/>
            <a:r>
              <a:rPr lang="en-US" dirty="0"/>
              <a:t>Nutrition book Dr. Fredrick Stare (among other sources)</a:t>
            </a:r>
          </a:p>
          <a:p>
            <a:r>
              <a:rPr lang="en-US" dirty="0"/>
              <a:t>BMI is bad statistics by a mathematician – not a doctor</a:t>
            </a:r>
          </a:p>
          <a:p>
            <a:r>
              <a:rPr lang="en-US" dirty="0"/>
              <a:t>2,000 calories is an average</a:t>
            </a:r>
          </a:p>
          <a:p>
            <a:r>
              <a:rPr lang="en-US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84311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43E2C-DB9F-40A7-90D7-0E26624B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Problems with the QS movement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679BE-4C43-46E1-9825-200959FCA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r>
              <a:rPr lang="en-US" sz="2200"/>
              <a:t>Where does the data go? </a:t>
            </a:r>
          </a:p>
          <a:p>
            <a:r>
              <a:rPr lang="en-US" sz="2200"/>
              <a:t>Who is using the data and for what purposes?</a:t>
            </a:r>
          </a:p>
          <a:p>
            <a:r>
              <a:rPr lang="en-US" sz="2200"/>
              <a:t>Who is excluded?</a:t>
            </a:r>
          </a:p>
          <a:p>
            <a:pPr marL="0" indent="0">
              <a:buNone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92924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6F38F-DC63-4C1D-AD3E-3ACFC1E7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Concerns about the QS Movement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5AC93-1FBC-4297-910A-9F2E7DAB6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Datafication of the Self</a:t>
            </a:r>
          </a:p>
          <a:p>
            <a:r>
              <a:rPr lang="en-US" dirty="0"/>
              <a:t>Quantification of the self</a:t>
            </a:r>
          </a:p>
          <a:p>
            <a:r>
              <a:rPr lang="en-US" dirty="0"/>
              <a:t>Constructs ‘health’ as a project of self-governance and self-surveillance, ignoring the social and structural factors that affect health, and how standards are established</a:t>
            </a:r>
          </a:p>
          <a:p>
            <a:pPr lvl="1"/>
            <a:r>
              <a:rPr lang="en-US" dirty="0"/>
              <a:t>Race</a:t>
            </a:r>
          </a:p>
          <a:p>
            <a:pPr lvl="1"/>
            <a:r>
              <a:rPr lang="en-US" dirty="0"/>
              <a:t>Income</a:t>
            </a:r>
          </a:p>
          <a:p>
            <a:pPr lvl="1"/>
            <a:r>
              <a:rPr lang="en-US" dirty="0"/>
              <a:t>Gender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22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1E859-1F44-413F-A4EC-F70916FA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Quantification of a Qualitative Life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161E5-C096-4179-9EB6-B57231698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Self-observation without governance</a:t>
            </a:r>
          </a:p>
          <a:p>
            <a:r>
              <a:rPr lang="en-US" dirty="0"/>
              <a:t>Data as observation (without a standard)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853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473</Words>
  <Application>Microsoft Office PowerPoint</Application>
  <PresentationFormat>Widescreen</PresentationFormat>
  <Paragraphs>80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Project 2: Data Creation</vt:lpstr>
      <vt:lpstr>Quantified Self</vt:lpstr>
      <vt:lpstr>Forum Reflection</vt:lpstr>
      <vt:lpstr>Quantified Self Movement</vt:lpstr>
      <vt:lpstr>What is Quantified Self?</vt:lpstr>
      <vt:lpstr>Mythology of Health Markers</vt:lpstr>
      <vt:lpstr>Problems with the QS movement</vt:lpstr>
      <vt:lpstr>Concerns about the QS Movement</vt:lpstr>
      <vt:lpstr>Quantification of a Qualitative Life</vt:lpstr>
      <vt:lpstr>But how to represent Qualitative data?</vt:lpstr>
      <vt:lpstr>Mona Chalabi</vt:lpstr>
      <vt:lpstr>The Pudding</vt:lpstr>
      <vt:lpstr>Dear Data 1 &amp; 2</vt:lpstr>
      <vt:lpstr>“Goodbye Dear Data”</vt:lpstr>
      <vt:lpstr>What is that visual?</vt:lpstr>
      <vt:lpstr>I don’t know how to read that!</vt:lpstr>
      <vt:lpstr>PowerPoint Presentation</vt:lpstr>
      <vt:lpstr>Learn the Standards then Move Beyond</vt:lpstr>
      <vt:lpstr>Provide a Roadmap</vt:lpstr>
      <vt:lpstr>Data will always be imperfect</vt:lpstr>
      <vt:lpstr>CONTEXT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2: Data Creation</dc:title>
  <dc:creator>Michelle McSweeney</dc:creator>
  <cp:lastModifiedBy>Michelle McSweeney</cp:lastModifiedBy>
  <cp:revision>3</cp:revision>
  <dcterms:created xsi:type="dcterms:W3CDTF">2020-09-30T00:13:15Z</dcterms:created>
  <dcterms:modified xsi:type="dcterms:W3CDTF">2020-09-30T02:06:21Z</dcterms:modified>
</cp:coreProperties>
</file>